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0" r:id="rId4"/>
    <p:sldId id="261" r:id="rId5"/>
    <p:sldId id="262" r:id="rId6"/>
    <p:sldId id="258" r:id="rId7"/>
    <p:sldId id="264" r:id="rId8"/>
    <p:sldId id="263" r:id="rId9"/>
    <p:sldId id="265" r:id="rId10"/>
    <p:sldId id="266" r:id="rId11"/>
    <p:sldId id="267" r:id="rId12"/>
    <p:sldId id="268" r:id="rId13"/>
    <p:sldId id="269" r:id="rId14"/>
    <p:sldId id="271" r:id="rId15"/>
    <p:sldId id="270" r:id="rId16"/>
    <p:sldId id="272" r:id="rId17"/>
    <p:sldId id="273"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EC18E-CF2C-4F12-B50A-7FF5614413F4}" type="datetimeFigureOut">
              <a:rPr lang="fa-IR" smtClean="0"/>
              <a:pPr/>
              <a:t>09/02/1437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E70402-0A3A-4FB4-ADB8-7FC364B47AF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70EC18E-CF2C-4F12-B50A-7FF5614413F4}" type="datetimeFigureOut">
              <a:rPr lang="fa-IR" smtClean="0"/>
              <a:pPr/>
              <a:t>09/02/1437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9E70402-0A3A-4FB4-ADB8-7FC364B47AF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7772400" cy="1571635"/>
          </a:xfrm>
        </p:spPr>
        <p:txBody>
          <a:bodyPr/>
          <a:lstStyle/>
          <a:p>
            <a:r>
              <a:rPr lang="fa-IR" dirty="0" smtClean="0"/>
              <a:t>فصل 5 طبیعت گرایی و آموزش پروش</a:t>
            </a:r>
            <a:endParaRPr lang="fa-IR" dirty="0"/>
          </a:p>
        </p:txBody>
      </p:sp>
      <p:sp>
        <p:nvSpPr>
          <p:cNvPr id="3" name="Subtitle 2"/>
          <p:cNvSpPr>
            <a:spLocks noGrp="1"/>
          </p:cNvSpPr>
          <p:nvPr>
            <p:ph type="subTitle" idx="1"/>
          </p:nvPr>
        </p:nvSpPr>
        <p:spPr>
          <a:xfrm>
            <a:off x="214282" y="1571612"/>
            <a:ext cx="8715436" cy="4929222"/>
          </a:xfrm>
        </p:spPr>
        <p:txBody>
          <a:bodyPr>
            <a:normAutofit fontScale="77500" lnSpcReduction="20000"/>
          </a:bodyPr>
          <a:lstStyle/>
          <a:p>
            <a:pPr algn="just"/>
            <a:r>
              <a:rPr lang="fa-IR" dirty="0" smtClean="0">
                <a:solidFill>
                  <a:srgbClr val="FF0000"/>
                </a:solidFill>
              </a:rPr>
              <a:t>معنا و مفهوم طبیعت گرایی: </a:t>
            </a:r>
            <a:r>
              <a:rPr lang="fa-IR" dirty="0" smtClean="0">
                <a:solidFill>
                  <a:schemeClr val="tx1"/>
                </a:solidFill>
              </a:rPr>
              <a:t>ناتورالیسم به زبان فرانسه یا نچرالیسم (</a:t>
            </a:r>
            <a:r>
              <a:rPr lang="en-US" dirty="0" smtClean="0">
                <a:solidFill>
                  <a:schemeClr val="tx1"/>
                </a:solidFill>
              </a:rPr>
              <a:t>naturalism</a:t>
            </a:r>
            <a:r>
              <a:rPr lang="fa-IR" dirty="0" smtClean="0">
                <a:solidFill>
                  <a:schemeClr val="tx1"/>
                </a:solidFill>
              </a:rPr>
              <a:t>) به زبان انگلیسی به معنای طبیعت گرایی یک دیدگاه فلسفی است که بنیاد واقعیت را طبیعت می داند. از نظر طبیعت گرایان تنها قوانین و نیروهای طبیعی در جهان فعالند نه نیروهای فرا طبیعی، و چیزی فراتر از جهان طبیعی نیست. انسان نیز بخشی از طبیعت و نظام کلی آنست . طبیعت گرایی بر این باور مبتنی است که ماده در حال حرکت و تکامل تنها قلمرو واقعیت است. طبیعت گرایی انواع مختلفی دارد که همه در زمینه های زیر بویژه آموزش و پرورش مشترک هستند:</a:t>
            </a:r>
          </a:p>
          <a:p>
            <a:pPr algn="just"/>
            <a:r>
              <a:rPr lang="fa-IR" dirty="0" smtClean="0">
                <a:solidFill>
                  <a:schemeClr val="tx1"/>
                </a:solidFill>
              </a:rPr>
              <a:t>1- آموزش و پرورش جهت دست یابی به مقاصد و اهداف خود باید به طبیعت و طبیعت انسانی به عنوان بخشی از نظام طبیعی توجه کند. </a:t>
            </a:r>
          </a:p>
          <a:p>
            <a:pPr algn="just"/>
            <a:r>
              <a:rPr lang="fa-IR" dirty="0" smtClean="0">
                <a:solidFill>
                  <a:schemeClr val="tx1"/>
                </a:solidFill>
              </a:rPr>
              <a:t>2-ادراک حسی مبنای معرفت نسبت به طبیعت است و حواس کلید درک طبیعت هستند.</a:t>
            </a:r>
          </a:p>
          <a:p>
            <a:pPr algn="just"/>
            <a:r>
              <a:rPr lang="fa-IR" dirty="0" smtClean="0">
                <a:solidFill>
                  <a:schemeClr val="tx1"/>
                </a:solidFill>
              </a:rPr>
              <a:t>3- فرآیندهای طبیعی بتدریج و به کندی تکامل می یابند (مثلا رشد و نمو گیاه به صورت تدریجی و تکاملی). آموزش و پرورش نیز باید از عجله دوری کند و تدریجی بودن تعلیم و تربیت را بپذیرد.</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fa-IR" dirty="0" smtClean="0"/>
              <a:t>طبیعت گرایی با ماوراطبیعه و تربیت مبتنی بر آن مخالفت دارد. با عقل گرایی انتزاعی یا آخرت گرایی معنوی نیز مخالف بوده و انسان را موجودی همسو با طبیعت می داند.ناتورالیسم احساس و عاطفه را در کنار علم و عقل را قبول دارد. </a:t>
            </a:r>
            <a:endParaRPr lang="fa-IR" dirty="0" smtClean="0"/>
          </a:p>
          <a:p>
            <a:pPr algn="just">
              <a:buNone/>
            </a:pPr>
            <a:r>
              <a:rPr lang="fa-IR" dirty="0" smtClean="0"/>
              <a:t>اواخر قرن 18 و اوایل قرن 19 افرادی همچون روسو و پستالوزی طبیعت گرایی را در آموزش و پرورش تبیین کردند. مصلحانی که علیه ماوراطبیعه گرایی، القای عقیده مذهبی، گرایش به فرهنگهای باستانی، و لفاظی در آموزش و پروررش طغیان کرده اند. آنها از ماوراطبیعه گرایی کلیسا و آثار جاویدان روم و یونان به عنوان منابع تربیت روی گردانده و توجه خود را به طبیعت معطوف داشتند. </a:t>
            </a:r>
          </a:p>
          <a:p>
            <a:pPr algn="just">
              <a:buNone/>
            </a:pPr>
            <a:endParaRPr lang="fa-I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fa-IR" dirty="0" smtClean="0"/>
              <a:t>گرچه طبیعت گرایان نسبت به طبیعت دیدگاه های متفاوتی دارند اما همیشه به طبیعت بعنوان منبع رشد و توسعه انسانی نگریسته اند. فرد موجودی است طبیعی که با موجود دیگر در تعامل است و زندگی می کند. آنها انسان را جزیی از ماشین جهانی می دانند که بعنوان مکانیسمی کلی عمل می کند و انسان جزیی از آنست. </a:t>
            </a:r>
          </a:p>
          <a:p>
            <a:pPr algn="just">
              <a:buNone/>
            </a:pPr>
            <a:r>
              <a:rPr lang="fa-IR" dirty="0" smtClean="0"/>
              <a:t>طبیعت گرایان بر این باورند که با استفاده از روش علمی می توان قوانین طبیعی حاکم بر جهان و انسان را کشف کرد. این قوانین را می توان در خصوص جامعه، سیاست، اقتصاد و آموزش و پرورش بکار بست.</a:t>
            </a:r>
          </a:p>
          <a:p>
            <a:pPr algn="just">
              <a:buNone/>
            </a:pPr>
            <a:r>
              <a:rPr lang="fa-IR" dirty="0" smtClean="0"/>
              <a:t> وظیفه آموزش و پرورش آماده کردن افراد برای پیروی از طبیعت انسانی خویش و زندگی طبق مقتضیات آن است.  فیلسوفان طبیعت گرای عصر روشنگری (رنسانس) در توصیف و تبیین علمی امور، بجای دست یازی به ماوراطبیعه ترجیح میدادند به پدیده های جامعه شناسی روی آورند.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fa-IR" dirty="0" smtClean="0">
                <a:solidFill>
                  <a:srgbClr val="FF0000"/>
                </a:solidFill>
              </a:rPr>
              <a:t>معرفت شناسی، دانستن و ناتورالیسم:</a:t>
            </a:r>
          </a:p>
          <a:p>
            <a:pPr algn="just">
              <a:buNone/>
            </a:pPr>
            <a:r>
              <a:rPr lang="fa-IR" dirty="0" smtClean="0"/>
              <a:t>معرفت شناسی ناتورالیسم با واقع گرایی ارسطویی تفاوت ریشه ای نداشت و در حقیقت ناتورالیسم همان رئالیسم علمی و صورت اولیه آن بود.  کانون توجه ناتورالیسم را تجربه حسی تشکیل می داد که در حکم ابزاری برای تجزیه و تحلیل طبیعت به اجزای تشکیل دهنده آن به شمار می آمد. برای توصیف علمی واقعیت لازم بود که اشیاء به کوچکترین اجزاء خود تجزیه شوند. یادگیری از راه حواس صورت میگیرد. همانگونه که کودکان از راه مشاهده و گردش علمی بلاواسطه به شناخت میرسند ، طبیعت را از همین راه می توان شناخت و به همین دلیل طبیعت گرایان تجربه حسی را برای یادگیری مبنا قرار می دادند. کودکان باید در باره اشیاء محیط تجارب دست اول حاصل کنند.از دانش آموزان انتظار میرود از راه فعالیت کردن و کاربرد روش پروژه ، در برخورد با اشیاء و درک احکام کلی مربوط به محیط فعالانه برخورد کنند.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fa-IR" dirty="0" smtClean="0">
                <a:solidFill>
                  <a:srgbClr val="FF0000"/>
                </a:solidFill>
              </a:rPr>
              <a:t>ارزش شناسی، ارزش و طبیعت انسانی</a:t>
            </a:r>
            <a:r>
              <a:rPr lang="fa-IR" dirty="0" smtClean="0">
                <a:solidFill>
                  <a:srgbClr val="FF0000"/>
                </a:solidFill>
              </a:rPr>
              <a:t>:</a:t>
            </a:r>
          </a:p>
          <a:p>
            <a:pPr algn="just">
              <a:buNone/>
            </a:pPr>
            <a:r>
              <a:rPr lang="fa-IR" dirty="0" smtClean="0"/>
              <a:t>ارزشها از تعامل انسان با محیط سرچشمه می گیرند. غرایز ، سائق ها و انگیزه ها باید ابراز شوند نه سرکوب. ابراز غرایز بر مبنای عزت نفس طبیعی انسان است ( خویشتن دوستی در اصطلاح روسو) و استعمار دیگران مردود است. خود پسندی برگرفته شده از جامعه که به هزینه کردن دیگران برای انسان امتیاز و منزلت تامین می کند نباید مبنای ارضا و ابراز غرایز باشد. انسان طبیعی که آداب و روسوم اجتماعی او را آلوده نکرده است، نیک است. و بقول روسو شر از جامعه فاسد سرچشمه میگیرد.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fa-IR" dirty="0" smtClean="0"/>
              <a:t>کودکان ذاتا نیک هستند، در صورتیکه قرار باشد آموزش و پرورش افرادی خلیق یا شایسته پرورش دهد، باید از انگیزه ها و تمایلات طبیعی کودک پیروی کند. برنامه و روش باید از طبیعت کودک نشات گیرد.</a:t>
            </a:r>
          </a:p>
          <a:p>
            <a:pPr algn="just">
              <a:buNone/>
            </a:pPr>
            <a:r>
              <a:rPr lang="fa-IR" dirty="0" smtClean="0"/>
              <a:t>  انسان طبیعی به کمک تجربه مستقیم با محیط خود به تعامل پرداخته و با آن روبرو می شود، نه از طریق فرمول های لفظی یا مجرد کلامی، فلسفی و حقوقی. انسان طبیعی یا ”وحشی نجیب“ رو راست، صریح و بی تکلف است. در مقابل انسان کاملا اجتماعی شده، این صفا و سادگی نخستین را از دست داده است. از عشق به خود نوعی اخلاق طبیعی پدید می آید که نوعی حس برابری انسانی را پرورش می دهد که موسسات اجتماعی مبتنی بر مقام و امتیاز قادر به جلوگیری یا انحراف آن نیستند.</a:t>
            </a:r>
          </a:p>
          <a:p>
            <a:pPr algn="just">
              <a:buNone/>
            </a:pPr>
            <a:r>
              <a:rPr lang="fa-IR" dirty="0" smtClean="0"/>
              <a:t>آموزش و پرورشی که به قصد پرورش اخلاق تحقق می یابد، هم جنبه مثبت (ایجابی) و هم جنبه منفی (سلبی) دارد. آموزش و پرورش سلبی راه را بر عناصر تباه آور پرورش اخلاق طبیعت گرایانه سد می کند. وجه مثبت آموزش و پرورش برای رشد اخلاق شامل غرایز بنیادی و ذاتا ارزشمند انسانی است. لذت یا رنجی که بصورت پیامد عمل عاید شخص می شود، پاداش یا تنبیه اوست.</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buNone/>
            </a:pPr>
            <a:r>
              <a:rPr lang="fa-IR" dirty="0" smtClean="0">
                <a:solidFill>
                  <a:srgbClr val="FF0000"/>
                </a:solidFill>
              </a:rPr>
              <a:t>رشد و نمو انسان:</a:t>
            </a:r>
          </a:p>
          <a:p>
            <a:pPr algn="just">
              <a:buNone/>
            </a:pPr>
            <a:r>
              <a:rPr lang="fa-IR" dirty="0" smtClean="0"/>
              <a:t>انسانها در خلال عمر خود مراحلی از رشد و نمو را طی می کنند. هر مرحله هنگامی آغاز میشود که فرد آمادگی آن را حاصل کرده باشد، یعنی آمادگی فیزیولوزیک و روانی ویژه آن مرحله را آشکار کرده باشد و تمرینات آن را انجام دهد. مراحل رشد در پی هم می آیند و تراکمی هستند. طبیعت گرایان تناسب را بعنوان آماده کردن فرد برای ایفای نقش اجتماعی و اقتصادی خاصی در نظر نمی گیرند، بلکه آن را با توجه به میزان آمادگی و رشد فرد به مفهوم ”صحیح“ تعبیر می کننند. آموزش و پرورش باید درخور مرحله رشد انسان باشد.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fa-IR" dirty="0" smtClean="0">
                <a:solidFill>
                  <a:srgbClr val="FF0000"/>
                </a:solidFill>
              </a:rPr>
              <a:t>طبیعت گرایی و برنامه درسی:</a:t>
            </a:r>
          </a:p>
          <a:p>
            <a:pPr algn="just">
              <a:buNone/>
            </a:pPr>
            <a:r>
              <a:rPr lang="fa-IR" dirty="0" smtClean="0"/>
              <a:t>طبیعت گرایان معتقدند اگر دانش اموزان به روشی غلط تربیت شوند مطالعه علوم و هنرها برای برخی افراد به رشد خودپسندی می انجامد. زیرا از آنها نه به خاطر ارزش ذاتی شان ، بلکه به منظور بدست آوردن قدرت و حیثیت استفاده می کنند. طبیعت گرایان استدلال می کردند که این نوع آموزش و پرورش بر یادگیری مکانیکی تاکید می کندو کودک فعال را به دریافت کننده منفعل اطلاعات تبدیل می کند.  یادگیری باید دربرگیرنده آن باشد که کودکان فعالانه با محیط روبرو شوند، از حواس خود استفاده کنند و به مشکل گشایی بپردازند. </a:t>
            </a:r>
            <a:r>
              <a:rPr lang="fa-IR" dirty="0" smtClean="0"/>
              <a:t>به عقده طبیعت گرایان تعلیم و تربیت واقعی بر آمادگی و نیازهای انسانی مبتنی است. علایق و نیازهای کودکان مبنای برنامه درسی طبیعت گرایان قرن نوزده و بیست را تشکیل می داد. آنان و متاخران آنان، یادگیری را محصول فعالیت ، روش پروزه و حل مساله ( مشکل گشایی) تلقی می کردند.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fa-IR" dirty="0" smtClean="0">
                <a:solidFill>
                  <a:srgbClr val="FF0000"/>
                </a:solidFill>
              </a:rPr>
              <a:t>معلم و شاگرد:</a:t>
            </a:r>
          </a:p>
          <a:p>
            <a:pPr algn="just">
              <a:buNone/>
            </a:pPr>
            <a:r>
              <a:rPr lang="fa-IR" dirty="0" smtClean="0"/>
              <a:t>  شخصیت مربی (معلم) در تربیت امیل مهم است. زیرا روشنگر نوع شخصیتی است که روسواز معلم طبیعی ایده ال انتظار دارد. معلم کسی است که با طبیعت باید کاملا هماهنگ باشد. او که نقش تربیتی محیط طبیعت را درک می کند ، در طبیعت دخالت نمی کند. با وقوفی که نسبت به مراحل رشد و نمو آدمی دارد، کودک را مجبور به یادگیری نمی کند بلکه یادگیری را از طریق تحریک او به کاویدن محیط و تعامل با آن ترغیب می کند.</a:t>
            </a:r>
          </a:p>
          <a:p>
            <a:pPr algn="just">
              <a:buNone/>
            </a:pPr>
            <a:r>
              <a:rPr lang="fa-IR" dirty="0" smtClean="0"/>
              <a:t>معلم پرورشکاری است که برای یادگیری عجله ای ندارد. فردی صبور، آسان گیر و بی آزار است. وی بر کتاب ، محفوظات و گردآوری اطلاعات ادبی پافشاری نمی کند. </a:t>
            </a:r>
            <a:endParaRPr lang="fa-IR" dirty="0" smtClean="0"/>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fontScale="92500" lnSpcReduction="20000"/>
          </a:bodyPr>
          <a:lstStyle/>
          <a:p>
            <a:r>
              <a:rPr lang="fa-IR" dirty="0" smtClean="0">
                <a:solidFill>
                  <a:schemeClr val="tx1"/>
                </a:solidFill>
              </a:rPr>
              <a:t>     </a:t>
            </a:r>
            <a:r>
              <a:rPr lang="fa-IR" dirty="0" smtClean="0">
                <a:solidFill>
                  <a:schemeClr val="tx2">
                    <a:lumMod val="60000"/>
                    <a:lumOff val="40000"/>
                  </a:schemeClr>
                </a:solidFill>
              </a:rPr>
              <a:t>هر چیز آنگونه که از دست سازنده و خالق آن (خدا) خارج میشود خوب است و هنگامیکه                   بدست انسان رسید تغییر ماهیت می دهد. ” اولین جمله از کتاب امیل اثر </a:t>
            </a:r>
            <a:r>
              <a:rPr lang="fa-IR" dirty="0" err="1" smtClean="0">
                <a:solidFill>
                  <a:schemeClr val="tx2">
                    <a:lumMod val="60000"/>
                    <a:lumOff val="40000"/>
                  </a:schemeClr>
                </a:solidFill>
              </a:rPr>
              <a:t>روسو”</a:t>
            </a:r>
            <a:r>
              <a:rPr lang="fa-IR" dirty="0" smtClean="0">
                <a:solidFill>
                  <a:schemeClr val="tx2">
                    <a:lumMod val="60000"/>
                    <a:lumOff val="40000"/>
                  </a:schemeClr>
                </a:solidFill>
              </a:rPr>
              <a:t> </a:t>
            </a:r>
          </a:p>
          <a:p>
            <a:r>
              <a:rPr lang="fa-IR" dirty="0" smtClean="0">
                <a:solidFill>
                  <a:schemeClr val="tx1"/>
                </a:solidFill>
              </a:rPr>
              <a:t>ژان ژاک روسو در 28 ژوئن 1712 (قرن 18) در ژنو به دنیا آمد. پدرش ساعت ساز بود. مادر او 9 روز پس از تولدش در گذشت و روسو تا 9 سالگی نزد پدرش بزرگ شد و پس از آن به عمویش که یک کشیش بود سپرده شد.</a:t>
            </a:r>
          </a:p>
          <a:p>
            <a:r>
              <a:rPr lang="fa-IR" dirty="0" smtClean="0"/>
              <a:t>آثار وی عبارتند از : مقاله های گفتار در باره هنرها و علوم- و گفتار در باره اقتصاد سیاسی، و کتابهای قرار داد اجتماعی (نظریه سیاسی روسو) - اعترافات( زندگینامه خودش)- و کتاب او در زمینه تربیت به نام امیل.</a:t>
            </a:r>
          </a:p>
          <a:p>
            <a:endParaRPr lang="fa-IR"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a:bodyPr>
          <a:lstStyle/>
          <a:p>
            <a:r>
              <a:rPr lang="fa-IR" dirty="0" smtClean="0"/>
              <a:t>در مقاله گفتار در باره هنرها و علوم روسو ادعا کرد: تا زمانی که ادبیات و علوم غرور را به عنوان غایت و هدف اجتماعی تشویق و ترغیب می کنند، به اخلاق آسیب می زنند. بهتر است بجای اتکا به دانش در انجام وظایف خود، به فرمان وجدان خویش گوش دهد. با اینکه روسو اهمیت فکری علوم و هنرها را تصدیق میکند، ولی بر اهمیت تجربه مستقیم فرد از محیط طبیعی تاکید داشت.</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fontScale="85000" lnSpcReduction="20000"/>
          </a:bodyPr>
          <a:lstStyle/>
          <a:p>
            <a:r>
              <a:rPr lang="fa-IR" dirty="0" smtClean="0"/>
              <a:t>اصل محوری فلسفه سیاسی و تربیتی روسو این بود که شخصیت انسان باید مطابق با طبیعت شکل گیرد. در این راستا بین دو نوع عزت نفس تمایز قائل بود: یکی </a:t>
            </a:r>
            <a:r>
              <a:rPr lang="fa-IR" dirty="0" err="1" smtClean="0"/>
              <a:t>”آمور</a:t>
            </a:r>
            <a:r>
              <a:rPr lang="fa-IR" dirty="0" smtClean="0"/>
              <a:t> </a:t>
            </a:r>
            <a:r>
              <a:rPr lang="fa-IR" dirty="0" err="1" smtClean="0"/>
              <a:t>دوسوا“</a:t>
            </a:r>
            <a:r>
              <a:rPr lang="fa-IR" dirty="0" smtClean="0"/>
              <a:t> یا عشق ذاتی به هستی و دیگری ” </a:t>
            </a:r>
            <a:r>
              <a:rPr lang="fa-IR" dirty="0" err="1" smtClean="0"/>
              <a:t>آمور</a:t>
            </a:r>
            <a:r>
              <a:rPr lang="fa-IR" dirty="0" smtClean="0"/>
              <a:t> </a:t>
            </a:r>
            <a:r>
              <a:rPr lang="fa-IR" dirty="0" err="1" smtClean="0"/>
              <a:t>پروپر“</a:t>
            </a:r>
            <a:r>
              <a:rPr lang="fa-IR" dirty="0" smtClean="0"/>
              <a:t> یا همان غرور. عشق به خود یا خویشتن دوستی عاطفه ای طبیعی در باره حیات است که میل به صیانت ذات ( حفظ خود و عشق به زندگی) را در فرد </a:t>
            </a:r>
            <a:r>
              <a:rPr lang="fa-IR" dirty="0" err="1" smtClean="0"/>
              <a:t>بوجود</a:t>
            </a:r>
            <a:r>
              <a:rPr lang="fa-IR" dirty="0" smtClean="0"/>
              <a:t> می آورد. به کمک آموزش و پرورش طبیعی انسانها از خویشتن دوستی به ارزشهای انسانی دست می یابند. در مقابل خویشتن دوستی خود پسندی قرار دارد که محصولی اجتماعی است و از بیرون از فرد کسب میشود. به کمک این خصیصه افراد در صدد بر می آیند تا دیگران را کنترل کنند و بر آنان تسلط یابند و انسانها را بمنظور تامین مقاصد جاه طلبانه خویش به خدمت گیرند. وقتی شخص تحت سیطره خود پسندی باشد، دیگران را یا وسیله  ای برای تحقق اهداف خویش خواهد کرد یا آنها را مانعی میدانند که باید از سر راه کنار نهاده شوند.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lnSpcReduction="10000"/>
          </a:bodyPr>
          <a:lstStyle/>
          <a:p>
            <a:r>
              <a:rPr lang="fa-IR" dirty="0" smtClean="0"/>
              <a:t>روسو هم در کتاب قرارداد اجتماعی و هم امیل در صدد است شرایطی تامین کند که خویشتن دوستی، یعنی غریزه طبیعی، بر خود پسندی غلبه شود. در قرارداد اجتماعی کوشش کرده تا تعارض بین فرد و جامعه را برطرف کند.</a:t>
            </a:r>
            <a:r>
              <a:rPr lang="fa-IR" dirty="0" smtClean="0">
                <a:solidFill>
                  <a:schemeClr val="tx2">
                    <a:lumMod val="60000"/>
                    <a:lumOff val="40000"/>
                  </a:schemeClr>
                </a:solidFill>
              </a:rPr>
              <a:t> </a:t>
            </a:r>
          </a:p>
          <a:p>
            <a:r>
              <a:rPr lang="fa-IR" dirty="0" err="1" smtClean="0">
                <a:solidFill>
                  <a:schemeClr val="tx2">
                    <a:lumMod val="60000"/>
                    <a:lumOff val="40000"/>
                  </a:schemeClr>
                </a:solidFill>
              </a:rPr>
              <a:t>”یک</a:t>
            </a:r>
            <a:r>
              <a:rPr lang="fa-IR" dirty="0" smtClean="0">
                <a:solidFill>
                  <a:schemeClr val="tx2">
                    <a:lumMod val="60000"/>
                    <a:lumOff val="40000"/>
                  </a:schemeClr>
                </a:solidFill>
              </a:rPr>
              <a:t> انسان اجتماعی، واحدی است برای اجتماع و ارزش خود را در کمک و همکاری </a:t>
            </a:r>
            <a:r>
              <a:rPr lang="fa-IR" dirty="0" err="1" smtClean="0">
                <a:solidFill>
                  <a:schemeClr val="tx2">
                    <a:lumMod val="60000"/>
                    <a:lumOff val="40000"/>
                  </a:schemeClr>
                </a:solidFill>
              </a:rPr>
              <a:t>وابستگان</a:t>
            </a:r>
            <a:r>
              <a:rPr lang="fa-IR" dirty="0" smtClean="0">
                <a:solidFill>
                  <a:schemeClr val="tx2">
                    <a:lumMod val="60000"/>
                    <a:lumOff val="40000"/>
                  </a:schemeClr>
                </a:solidFill>
              </a:rPr>
              <a:t> خود می داند، اما مردی که خود را از طبیعت خارج ساخته و در اجتماع متمدن زندگی می کند آن انسان مهربان و فرمانبرداری نیست که از طبیعت الهام گرفته بود “ (گفتاری از کتاب امیل).</a:t>
            </a:r>
            <a:endParaRPr lang="fa-I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fontScale="85000" lnSpcReduction="20000"/>
          </a:bodyPr>
          <a:lstStyle/>
          <a:p>
            <a:r>
              <a:rPr lang="fa-IR" dirty="0" smtClean="0"/>
              <a:t>امیل ، رمان تعلیمی روسو ترسیم شخصیت پسر بچه ای است که به روش طبیعی تربیت شده و به تکامل می رسد. مرجع قدرت امیل منش او است ( رجوع به وجدان). روسو در امیل می نویسد:</a:t>
            </a:r>
            <a:r>
              <a:rPr lang="fa-IR" dirty="0" smtClean="0">
                <a:solidFill>
                  <a:schemeClr val="tx2">
                    <a:lumMod val="60000"/>
                    <a:lumOff val="40000"/>
                  </a:schemeClr>
                </a:solidFill>
              </a:rPr>
              <a:t>“ یک انسان طبیعی انسانی است که در طبیعت بزرگ شده، به خودش اختصاص دارد. او یک فرد واحدی است که غیر از خود و به همنوعان خود به کس دیگر توجه ندارد “. </a:t>
            </a:r>
            <a:r>
              <a:rPr lang="fa-IR" dirty="0" smtClean="0"/>
              <a:t>  </a:t>
            </a:r>
          </a:p>
          <a:p>
            <a:r>
              <a:rPr lang="fa-IR" dirty="0" smtClean="0"/>
              <a:t>امیل از طریق آموزش و پرورش طبیعی به گونه ای پرورش می یابد که می تواند در برابر وسوسه ها و فشارهای اجتماعی که به خود خواهی منجر میشوند، مقاومت کرده، و بر آنها غلبه کند. روسو امیل را در شرایطی طبیعی در مزرعه ای به دور از موسسات و آداب اجتماعی تباه کننده تربیت می کند. مضامین تربیتی کتاب امیل در برگیرنده اصولی است به شرح زیر:</a:t>
            </a:r>
          </a:p>
          <a:p>
            <a:r>
              <a:rPr lang="fa-IR" dirty="0" smtClean="0"/>
              <a:t>1- دوره کودکی به عنوان دوره ای از رشد و نمو آدمی بسیار مهم و اساسی است و برنامه تربیتی مخصوصی دارد.</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fontScale="92500" lnSpcReduction="20000"/>
          </a:bodyPr>
          <a:lstStyle/>
          <a:p>
            <a:r>
              <a:rPr lang="fa-IR" dirty="0" smtClean="0"/>
              <a:t>2-بهترین آموزش و پرورش مستلزم فراهم آوردن محیطی است که ضمن حفظ وجوه طبیعی آن به گونه ای طراحی شده باشد که حس کنجکاوی کودک را تحریک نموده ، فعالیت او را فراهم کند، و با سطح آمادگی او برای یادگیری سازگار باشد.</a:t>
            </a:r>
          </a:p>
          <a:p>
            <a:r>
              <a:rPr lang="fa-IR" dirty="0" smtClean="0"/>
              <a:t>3- کودک در یک محیط آزاد چیز یاد میگیرد. محیطی که در آن آزادانه دست به انتخاب می زند و اعمالی را انجام می دهد و از پیامدهای خوشایند یا ناخوشایند اعمال خود چیز یاد میگیرد.</a:t>
            </a:r>
          </a:p>
          <a:p>
            <a:r>
              <a:rPr lang="fa-IR" dirty="0" smtClean="0"/>
              <a:t>روسو آموزش و پرورش را بر اساس مراحل رشد امیل سازمان دهی می کند. در هر مرحله از رشد کودک علایمی را نشان می دهد که دلالت بر آمادگی او برای یادگیری مناسب آن مرحله دارد.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571636"/>
          </a:xfrm>
        </p:spPr>
        <p:txBody>
          <a:bodyPr>
            <a:normAutofit/>
          </a:bodyPr>
          <a:lstStyle/>
          <a:p>
            <a:r>
              <a:rPr lang="fa-IR" dirty="0" smtClean="0">
                <a:solidFill>
                  <a:schemeClr val="tx1"/>
                </a:solidFill>
              </a:rPr>
              <a:t>روسو: نماینده تعلیم و تربیت طبیعت گرایانه </a:t>
            </a:r>
            <a:r>
              <a:rPr lang="fa-IR" dirty="0" smtClean="0">
                <a:solidFill>
                  <a:srgbClr val="FF0000"/>
                </a:solidFill>
              </a:rPr>
              <a:t/>
            </a:r>
            <a:br>
              <a:rPr lang="fa-IR" dirty="0" smtClean="0">
                <a:solidFill>
                  <a:srgbClr val="FF0000"/>
                </a:solidFill>
              </a:rPr>
            </a:br>
            <a:endParaRPr lang="fa-IR" dirty="0"/>
          </a:p>
        </p:txBody>
      </p:sp>
      <p:sp>
        <p:nvSpPr>
          <p:cNvPr id="3" name="Content Placeholder 2"/>
          <p:cNvSpPr>
            <a:spLocks noGrp="1"/>
          </p:cNvSpPr>
          <p:nvPr>
            <p:ph idx="1"/>
          </p:nvPr>
        </p:nvSpPr>
        <p:spPr>
          <a:xfrm>
            <a:off x="428596" y="1285860"/>
            <a:ext cx="8229600" cy="4883153"/>
          </a:xfrm>
        </p:spPr>
        <p:txBody>
          <a:bodyPr>
            <a:normAutofit fontScale="70000" lnSpcReduction="20000"/>
          </a:bodyPr>
          <a:lstStyle/>
          <a:p>
            <a:pPr>
              <a:buNone/>
            </a:pPr>
            <a:r>
              <a:rPr lang="fa-IR" dirty="0" smtClean="0"/>
              <a:t>روسو در امیل مراحلی برای رشد به شرح زیر قایل است:</a:t>
            </a:r>
          </a:p>
          <a:p>
            <a:r>
              <a:rPr lang="fa-IR" dirty="0" smtClean="0"/>
              <a:t>1- مرحله طفولیت از تولد تا 5 سالگی</a:t>
            </a:r>
          </a:p>
          <a:p>
            <a:r>
              <a:rPr lang="fa-IR" dirty="0" smtClean="0"/>
              <a:t>2-مرحله کودکی از 5 تا 12 سالگی</a:t>
            </a:r>
          </a:p>
          <a:p>
            <a:r>
              <a:rPr lang="fa-IR" dirty="0" smtClean="0"/>
              <a:t>3-مرحله پیش از نوجوانی از 12 تا 15 سالگی</a:t>
            </a:r>
          </a:p>
          <a:p>
            <a:r>
              <a:rPr lang="fa-IR" dirty="0" smtClean="0"/>
              <a:t>4-مرحله نوجوانی از 15 تا 18 سالگی</a:t>
            </a:r>
          </a:p>
          <a:p>
            <a:r>
              <a:rPr lang="fa-IR" dirty="0" smtClean="0"/>
              <a:t>5- آغاز بزرگسالی از 18 تا </a:t>
            </a:r>
            <a:r>
              <a:rPr lang="fa-IR" smtClean="0"/>
              <a:t>20 سالگی.</a:t>
            </a:r>
            <a:endParaRPr lang="fa-IR" dirty="0" smtClean="0"/>
          </a:p>
          <a:p>
            <a:r>
              <a:rPr lang="fa-IR" dirty="0" smtClean="0"/>
              <a:t>در شیوه تربیتی روسو معلم شخص آسان گیری است که همراه شاگردان خود به یادگیری می پردازد.</a:t>
            </a:r>
          </a:p>
          <a:p>
            <a:r>
              <a:rPr lang="fa-IR" dirty="0" smtClean="0"/>
              <a:t>ژان </a:t>
            </a:r>
            <a:r>
              <a:rPr lang="fa-IR" dirty="0" err="1" smtClean="0"/>
              <a:t>شاتو</a:t>
            </a:r>
            <a:r>
              <a:rPr lang="fa-IR" dirty="0" smtClean="0"/>
              <a:t> در مقاله خود در باره آرای تربیتی روسو سه اصل اساسی اندیشه تربیتی روسو را به شرح زیر آورده است: </a:t>
            </a:r>
          </a:p>
          <a:p>
            <a:r>
              <a:rPr lang="fa-IR" dirty="0" smtClean="0"/>
              <a:t>1- طبیعت نیک است زیرا منشا آن الهی است.</a:t>
            </a:r>
          </a:p>
          <a:p>
            <a:r>
              <a:rPr lang="fa-IR" dirty="0" smtClean="0"/>
              <a:t>2- جامعه فاسد و بد است</a:t>
            </a:r>
          </a:p>
          <a:p>
            <a:r>
              <a:rPr lang="fa-IR" dirty="0" smtClean="0"/>
              <a:t>3- آزادی عبارت از اطاعت کامل از قانون مدینه فاضله یا جامعه آرمانی است.</a:t>
            </a:r>
          </a:p>
          <a:p>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مضامین (مفاهیم) طبیعت گرایانه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FF0000"/>
                </a:solidFill>
              </a:rPr>
              <a:t>طبیعت و امور طبیعی:</a:t>
            </a:r>
          </a:p>
          <a:p>
            <a:pPr algn="just">
              <a:buNone/>
            </a:pPr>
            <a:r>
              <a:rPr lang="fa-IR" dirty="0" smtClean="0"/>
              <a:t>از نظر طبیعت گرایان تربیت باید به روش طبیعی انجام گیرد و از شیوه های غیر طبیعی و ساختگی باید اجتناب کرد. تربیت بیواسطه، اصیل، آزاد و خودجوش است و از طبیعت پیروی می کند. </a:t>
            </a:r>
          </a:p>
          <a:p>
            <a:pPr algn="just">
              <a:buNone/>
            </a:pPr>
            <a:r>
              <a:rPr lang="fa-IR" dirty="0" smtClean="0"/>
              <a:t>طبیعت گرایان بجای تفسیر متافیزیکی طبیعت، درصدد یافتن مفهوم مردم شناختی انسان در حالت طبیعی هستند. در این مفهوم هدایت زندگی فرد بر عهده انگیزه های خالصی است که از غرایز طبیعی و دست نخورده انسان نشات میگیرد. طبیعت انسان نیک و دست نخورده است.</a:t>
            </a:r>
          </a:p>
          <a:p>
            <a:pPr algn="just">
              <a:buNone/>
            </a:pPr>
            <a:endParaRPr lang="fa-IR"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2508</Words>
  <Application>Microsoft Office PowerPoint</Application>
  <PresentationFormat>On-screen Show (4:3)</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فصل 5 طبیعت گرایی و آموزش پروش</vt:lpstr>
      <vt:lpstr>روسو: نماینده تعلیم و تربیت طبیعت گرایانه  </vt:lpstr>
      <vt:lpstr>روسو: نماینده تعلیم و تربیت طبیعت گرایانه  </vt:lpstr>
      <vt:lpstr>روسو: نماینده تعلیم و تربیت طبیعت گرایانه  </vt:lpstr>
      <vt:lpstr>روسو: نماینده تعلیم و تربیت طبیعت گرایانه  </vt:lpstr>
      <vt:lpstr>روسو: نماینده تعلیم و تربیت طبیعت گرایانه  </vt:lpstr>
      <vt:lpstr>روسو: نماینده تعلیم و تربیت طبیعت گرایانه  </vt:lpstr>
      <vt:lpstr>روسو: نماینده تعلیم و تربیت طبیعت گرایانه  </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lpstr>مضامین (مفاهیم) طبیعت گرایانه آموزش و پرورش</vt:lpstr>
    </vt:vector>
  </TitlesOfParts>
  <Company>rah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5 طبیعت گرایی و آموزش پروش</dc:title>
  <dc:creator>jahan</dc:creator>
  <cp:lastModifiedBy>ppp</cp:lastModifiedBy>
  <cp:revision>46</cp:revision>
  <dcterms:created xsi:type="dcterms:W3CDTF">2015-11-14T17:23:30Z</dcterms:created>
  <dcterms:modified xsi:type="dcterms:W3CDTF">2015-11-21T18:29:25Z</dcterms:modified>
</cp:coreProperties>
</file>